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9"/>
  </p:notesMasterIdLst>
  <p:sldIdLst>
    <p:sldId id="256" r:id="rId2"/>
    <p:sldId id="295" r:id="rId3"/>
    <p:sldId id="276" r:id="rId4"/>
    <p:sldId id="281" r:id="rId5"/>
    <p:sldId id="260" r:id="rId6"/>
    <p:sldId id="265" r:id="rId7"/>
    <p:sldId id="279" r:id="rId8"/>
    <p:sldId id="267" r:id="rId9"/>
    <p:sldId id="269" r:id="rId10"/>
    <p:sldId id="272" r:id="rId11"/>
    <p:sldId id="288" r:id="rId12"/>
    <p:sldId id="290" r:id="rId13"/>
    <p:sldId id="291" r:id="rId14"/>
    <p:sldId id="283" r:id="rId15"/>
    <p:sldId id="284" r:id="rId16"/>
    <p:sldId id="285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16"/>
    <p:restoredTop sz="94635"/>
  </p:normalViewPr>
  <p:slideViewPr>
    <p:cSldViewPr snapToGrid="0">
      <p:cViewPr varScale="1">
        <p:scale>
          <a:sx n="101" d="100"/>
          <a:sy n="101" d="100"/>
        </p:scale>
        <p:origin x="216" y="272"/>
      </p:cViewPr>
      <p:guideLst/>
    </p:cSldViewPr>
  </p:slideViewPr>
  <p:outlineViewPr>
    <p:cViewPr>
      <p:scale>
        <a:sx n="33" d="100"/>
        <a:sy n="33" d="100"/>
      </p:scale>
      <p:origin x="0" y="-584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9376B-2E88-DC4C-8B88-F98EBDC0CFD8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6AC567-5DC1-6F44-AB6B-4F73AB59E2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66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6AC567-5DC1-6F44-AB6B-4F73AB59E23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275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2327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34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267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7051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4075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013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3622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392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857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709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90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560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6641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42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1892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9889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210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B94AF67-8790-4D95-AB68-AAD62C91CF0D}" type="datetimeFigureOut">
              <a:rPr lang="en-US" smtClean="0"/>
              <a:t>7/5/19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45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7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EB12C41-20CF-4F29-AD7E-86A47E3680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169773"/>
            <a:ext cx="8825658" cy="2870161"/>
          </a:xfrm>
        </p:spPr>
        <p:txBody>
          <a:bodyPr anchor="b"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 Overflow 2018 Developer Survey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9090EF-D2C1-4D75-B505-9EC9E15DF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1" y="4293441"/>
            <a:ext cx="8825658" cy="123414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100" u="sng" dirty="0"/>
              <a:t>Group Members</a:t>
            </a:r>
          </a:p>
          <a:p>
            <a:pPr algn="ctr">
              <a:lnSpc>
                <a:spcPct val="90000"/>
              </a:lnSpc>
            </a:pPr>
            <a:r>
              <a:rPr lang="en-US" sz="1100" dirty="0"/>
              <a:t> MaryLu Granja    </a:t>
            </a:r>
          </a:p>
          <a:p>
            <a:pPr algn="ctr">
              <a:lnSpc>
                <a:spcPct val="90000"/>
              </a:lnSpc>
            </a:pPr>
            <a:r>
              <a:rPr lang="en-US" sz="1100" dirty="0"/>
              <a:t>Pooja Sheelvanth</a:t>
            </a:r>
          </a:p>
          <a:p>
            <a:pPr algn="ctr">
              <a:lnSpc>
                <a:spcPct val="90000"/>
              </a:lnSpc>
            </a:pPr>
            <a:r>
              <a:rPr lang="en-US" sz="1100" dirty="0"/>
              <a:t>Peter Park</a:t>
            </a:r>
            <a:br>
              <a:rPr lang="en-US" sz="1100" dirty="0"/>
            </a:br>
            <a:endParaRPr lang="en-US" sz="1100" dirty="0"/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057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6E74D-46D3-BA40-AF43-60FF1F7C5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pPr algn="ctr"/>
            <a:r>
              <a:rPr lang="en-US" dirty="0"/>
              <a:t>Undergraduate Majors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8AB9CB-86D0-654C-848D-A14A7CA5514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33" y="2594503"/>
            <a:ext cx="5137945" cy="3425296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94CD409-EBDD-014B-B825-EF7B8A12BFB8}"/>
              </a:ext>
            </a:extLst>
          </p:cNvPr>
          <p:cNvSpPr/>
          <p:nvPr/>
        </p:nvSpPr>
        <p:spPr>
          <a:xfrm>
            <a:off x="998933" y="6019800"/>
            <a:ext cx="5137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Total Undergraduate Major responses: 79036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06165C77-0EC4-2446-9962-A9D34ED60E3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64590589"/>
              </p:ext>
            </p:extLst>
          </p:nvPr>
        </p:nvGraphicFramePr>
        <p:xfrm>
          <a:off x="6945492" y="2759774"/>
          <a:ext cx="4395443" cy="3260025"/>
        </p:xfrm>
        <a:graphic>
          <a:graphicData uri="http://schemas.openxmlformats.org/drawingml/2006/table">
            <a:tbl>
              <a:tblPr/>
              <a:tblGrid>
                <a:gridCol w="2085971">
                  <a:extLst>
                    <a:ext uri="{9D8B030D-6E8A-4147-A177-3AD203B41FA5}">
                      <a16:colId xmlns:a16="http://schemas.microsoft.com/office/drawing/2014/main" val="2672259911"/>
                    </a:ext>
                  </a:extLst>
                </a:gridCol>
                <a:gridCol w="1007697">
                  <a:extLst>
                    <a:ext uri="{9D8B030D-6E8A-4147-A177-3AD203B41FA5}">
                      <a16:colId xmlns:a16="http://schemas.microsoft.com/office/drawing/2014/main" val="805809664"/>
                    </a:ext>
                  </a:extLst>
                </a:gridCol>
                <a:gridCol w="1301775">
                  <a:extLst>
                    <a:ext uri="{9D8B030D-6E8A-4147-A177-3AD203B41FA5}">
                      <a16:colId xmlns:a16="http://schemas.microsoft.com/office/drawing/2014/main" val="3364938542"/>
                    </a:ext>
                  </a:extLst>
                </a:gridCol>
              </a:tblGrid>
              <a:tr h="262393">
                <a:tc>
                  <a:txBody>
                    <a:bodyPr/>
                    <a:lstStyle/>
                    <a:p>
                      <a:pPr algn="r" fontAlgn="ctr"/>
                      <a:br>
                        <a:rPr lang="en-US" sz="700" b="1" dirty="0">
                          <a:effectLst/>
                        </a:rPr>
                      </a:br>
                      <a:r>
                        <a:rPr lang="en-US" sz="700" b="1" dirty="0">
                          <a:effectLst/>
                        </a:rPr>
                        <a:t>Labels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Values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% of Respondents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424515"/>
                  </a:ext>
                </a:extLst>
              </a:tr>
              <a:tr h="343711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Computer Science/Computer Engineering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50336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63.69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773218"/>
                  </a:ext>
                </a:extLst>
              </a:tr>
              <a:tr h="3209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Another Engineering Discipline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6945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8.79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2371374"/>
                  </a:ext>
                </a:extLst>
              </a:tr>
              <a:tr h="343711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Information Systems/Information Technology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6507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8.23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9786879"/>
                  </a:ext>
                </a:extLst>
              </a:tr>
              <a:tr h="149785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Natural Science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3050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3.86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3709818"/>
                  </a:ext>
                </a:extLst>
              </a:tr>
              <a:tr h="224538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Mathematics or statistics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2818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3.57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8590711"/>
                  </a:ext>
                </a:extLst>
              </a:tr>
              <a:tr h="3209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Web development or web design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2418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3.06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865511"/>
                  </a:ext>
                </a:extLst>
              </a:tr>
              <a:tr h="224538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Business Discipline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1921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2.43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5983259"/>
                  </a:ext>
                </a:extLst>
              </a:tr>
              <a:tr h="224538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Humanities Discipline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1590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2.01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3001616"/>
                  </a:ext>
                </a:extLst>
              </a:tr>
              <a:tr h="149785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Social Science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1377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1.74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5370047"/>
                  </a:ext>
                </a:extLst>
              </a:tr>
              <a:tr h="3209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Fine Arts/Performing Arts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1135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1.44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52084"/>
                  </a:ext>
                </a:extLst>
              </a:tr>
              <a:tr h="224538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I never declared a major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693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0.88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282889"/>
                  </a:ext>
                </a:extLst>
              </a:tr>
              <a:tr h="149785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Health Science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246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0.31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2842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8094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4F40C-8761-46E7-95D2-EE8B75DE0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Education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9A3F04E-E24D-4331-884D-06FF5B88596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1475733" y="2584772"/>
          <a:ext cx="9240533" cy="3413860"/>
        </p:xfrm>
        <a:graphic>
          <a:graphicData uri="http://schemas.openxmlformats.org/drawingml/2006/table">
            <a:tbl>
              <a:tblPr/>
              <a:tblGrid>
                <a:gridCol w="6909836">
                  <a:extLst>
                    <a:ext uri="{9D8B030D-6E8A-4147-A177-3AD203B41FA5}">
                      <a16:colId xmlns:a16="http://schemas.microsoft.com/office/drawing/2014/main" val="2577770378"/>
                    </a:ext>
                  </a:extLst>
                </a:gridCol>
                <a:gridCol w="946752">
                  <a:extLst>
                    <a:ext uri="{9D8B030D-6E8A-4147-A177-3AD203B41FA5}">
                      <a16:colId xmlns:a16="http://schemas.microsoft.com/office/drawing/2014/main" val="2974955412"/>
                    </a:ext>
                  </a:extLst>
                </a:gridCol>
                <a:gridCol w="1383945">
                  <a:extLst>
                    <a:ext uri="{9D8B030D-6E8A-4147-A177-3AD203B41FA5}">
                      <a16:colId xmlns:a16="http://schemas.microsoft.com/office/drawing/2014/main" val="2428358361"/>
                    </a:ext>
                  </a:extLst>
                </a:gridCol>
              </a:tblGrid>
              <a:tr h="3767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Labels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Values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Percentage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766816"/>
                  </a:ext>
                </a:extLst>
              </a:tr>
              <a:tr h="3767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Taught yourself a new language, framework, or tool without taking a formal course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58,891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28.53%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9208251"/>
                  </a:ext>
                </a:extLst>
              </a:tr>
              <a:tr h="3767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Taken an online course in programming or software development (e.g. a MOOC)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33,032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16.00%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4837075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Contributed to open source software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27,800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13.47%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845523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Received on-the-job training in software development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23,849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11.55%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687564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Participated in a hackathon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17,872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8.66%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4907914"/>
                  </a:ext>
                </a:extLst>
              </a:tr>
              <a:tr h="3767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Participated in online coding competitions (e.g. HackerRank, CodeChef, TopCoder)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16,528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8.01%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075746"/>
                  </a:ext>
                </a:extLst>
              </a:tr>
              <a:tr h="3767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Taken a part-time in-person course in programming or software development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12,131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5.88%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219042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Completed an industry certification program (e.g. MCPD)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9,332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4.52%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527660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</a:rPr>
                        <a:t>Participated in a full-time developer training program or bootcamp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</a:rPr>
                        <a:t>6,987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</a:rPr>
                        <a:t>3.38%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9542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7888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63BA-0BA0-4629-9CB1-0920450F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Employment After Bootcamp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F642D16-862A-48C7-9F7C-199382493D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16" y="2643771"/>
            <a:ext cx="6620072" cy="3546012"/>
          </a:xfrm>
        </p:spPr>
      </p:pic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4C266B8-76DF-464D-8EEA-A1E18BCCE366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464669" y="2643771"/>
          <a:ext cx="3974126" cy="3546012"/>
        </p:xfrm>
        <a:graphic>
          <a:graphicData uri="http://schemas.openxmlformats.org/drawingml/2006/table">
            <a:tbl>
              <a:tblPr/>
              <a:tblGrid>
                <a:gridCol w="1987063">
                  <a:extLst>
                    <a:ext uri="{9D8B030D-6E8A-4147-A177-3AD203B41FA5}">
                      <a16:colId xmlns:a16="http://schemas.microsoft.com/office/drawing/2014/main" val="2961345467"/>
                    </a:ext>
                  </a:extLst>
                </a:gridCol>
                <a:gridCol w="772747">
                  <a:extLst>
                    <a:ext uri="{9D8B030D-6E8A-4147-A177-3AD203B41FA5}">
                      <a16:colId xmlns:a16="http://schemas.microsoft.com/office/drawing/2014/main" val="1784503174"/>
                    </a:ext>
                  </a:extLst>
                </a:gridCol>
                <a:gridCol w="1214316">
                  <a:extLst>
                    <a:ext uri="{9D8B030D-6E8A-4147-A177-3AD203B41FA5}">
                      <a16:colId xmlns:a16="http://schemas.microsoft.com/office/drawing/2014/main" val="2717433766"/>
                    </a:ext>
                  </a:extLst>
                </a:gridCol>
              </a:tblGrid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Labels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Values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Percentage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176847"/>
                  </a:ext>
                </a:extLst>
              </a:tr>
              <a:tr h="4728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Already a full-time developer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3,025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45.48%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316549"/>
                  </a:ext>
                </a:extLst>
              </a:tr>
              <a:tr h="4728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Immediately after graduating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1,085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16.31%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011994"/>
                  </a:ext>
                </a:extLst>
              </a:tr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One to three months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668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10.04%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1148769"/>
                  </a:ext>
                </a:extLst>
              </a:tr>
              <a:tr h="4728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 haven’t gotten a developer job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8.73%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519553"/>
                  </a:ext>
                </a:extLst>
              </a:tr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Less than a month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496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7.46%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363380"/>
                  </a:ext>
                </a:extLst>
              </a:tr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Four to six months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347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5.22%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114599"/>
                  </a:ext>
                </a:extLst>
              </a:tr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Six months to a year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239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3.59%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279694"/>
                  </a:ext>
                </a:extLst>
              </a:tr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Longer than a year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3.17%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551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4979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5F082-96F9-4548-98AD-FA07C0C77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Career Satisfaction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37E7AF0-1C10-3D43-A209-2303CE8163A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6347" y="2533867"/>
            <a:ext cx="5932021" cy="3165263"/>
          </a:xfrm>
        </p:spPr>
      </p:pic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BB819945-7206-414A-ACB7-10847D43014B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631902" y="2729015"/>
          <a:ext cx="5035491" cy="2774966"/>
        </p:xfrm>
        <a:graphic>
          <a:graphicData uri="http://schemas.openxmlformats.org/drawingml/2006/table">
            <a:tbl>
              <a:tblPr/>
              <a:tblGrid>
                <a:gridCol w="3292437">
                  <a:extLst>
                    <a:ext uri="{9D8B030D-6E8A-4147-A177-3AD203B41FA5}">
                      <a16:colId xmlns:a16="http://schemas.microsoft.com/office/drawing/2014/main" val="99840928"/>
                    </a:ext>
                  </a:extLst>
                </a:gridCol>
                <a:gridCol w="677854">
                  <a:extLst>
                    <a:ext uri="{9D8B030D-6E8A-4147-A177-3AD203B41FA5}">
                      <a16:colId xmlns:a16="http://schemas.microsoft.com/office/drawing/2014/main" val="347145397"/>
                    </a:ext>
                  </a:extLst>
                </a:gridCol>
                <a:gridCol w="1065200">
                  <a:extLst>
                    <a:ext uri="{9D8B030D-6E8A-4147-A177-3AD203B41FA5}">
                      <a16:colId xmlns:a16="http://schemas.microsoft.com/office/drawing/2014/main" val="1463238073"/>
                    </a:ext>
                  </a:extLst>
                </a:gridCol>
              </a:tblGrid>
              <a:tr h="60702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Labels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Values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Percentage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1710851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Moderately 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5,933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39.96%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5768802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Extremely 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3,760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25.33%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951323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Slightly 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2,228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15.01%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568845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Slightly dissatisfied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1,038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6.99%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115349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Moderately dissatisfied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788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5.31%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5046642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Neither satisfied nor dissatisfied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705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4.75%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6799287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Extremely dissatisfied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2.65%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941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9396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63BA-0BA0-4629-9CB1-0920450F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vs. Non-US Salary</a:t>
            </a:r>
          </a:p>
        </p:txBody>
      </p:sp>
      <p:pic>
        <p:nvPicPr>
          <p:cNvPr id="12" name="Content Placeholder 11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60D23031-D441-4AFF-B7F9-B863685F75B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799" y="2339732"/>
            <a:ext cx="4330214" cy="3416300"/>
          </a:xfrm>
        </p:spPr>
      </p:pic>
      <p:pic>
        <p:nvPicPr>
          <p:cNvPr id="14" name="Content Placeholder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F9CCF7-4109-426B-B976-36C82F5788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731" y="2339732"/>
            <a:ext cx="4406373" cy="3416300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BD082E0-A8F8-48EE-94BE-6FDF5FAE7608}"/>
              </a:ext>
            </a:extLst>
          </p:cNvPr>
          <p:cNvSpPr/>
          <p:nvPr/>
        </p:nvSpPr>
        <p:spPr>
          <a:xfrm>
            <a:off x="1402799" y="5896688"/>
            <a:ext cx="43302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Average US Salary is: $95,780.86</a:t>
            </a:r>
          </a:p>
          <a:p>
            <a:r>
              <a:rPr lang="en-US" sz="1600" dirty="0"/>
              <a:t>Median US Salary is: $55,075.00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42C4E9E-69DE-4DB2-942B-EDD9DD9B1DF5}"/>
              </a:ext>
            </a:extLst>
          </p:cNvPr>
          <p:cNvSpPr/>
          <p:nvPr/>
        </p:nvSpPr>
        <p:spPr>
          <a:xfrm>
            <a:off x="6417731" y="5896688"/>
            <a:ext cx="49770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Average Non-US Converted Salary is: $76,534.60</a:t>
            </a:r>
          </a:p>
          <a:p>
            <a:r>
              <a:rPr lang="en-US" sz="1600" dirty="0"/>
              <a:t>Median Non-US Converted Salary is: $43,560.00</a:t>
            </a:r>
          </a:p>
        </p:txBody>
      </p:sp>
    </p:spTree>
    <p:extLst>
      <p:ext uri="{BB962C8B-B14F-4D97-AF65-F5344CB8AC3E}">
        <p14:creationId xmlns:p14="http://schemas.microsoft.com/office/powerpoint/2010/main" val="168197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63BA-0BA0-4629-9CB1-0920450F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vs. Non-US Salary T-Test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35281-0132-4E89-8397-9A846D901F4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T-stat is: -26.756215218863325</a:t>
            </a:r>
          </a:p>
          <a:p>
            <a:r>
              <a:rPr lang="en-US" b="1" dirty="0"/>
              <a:t>P-value is: 7.374040531539123e-155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46FB59E-F756-403F-9E08-30F8E1CCB3FC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1154954" y="2603500"/>
          <a:ext cx="4677507" cy="3612371"/>
        </p:xfrm>
        <a:graphic>
          <a:graphicData uri="http://schemas.openxmlformats.org/drawingml/2006/table">
            <a:tbl>
              <a:tblPr/>
              <a:tblGrid>
                <a:gridCol w="725988">
                  <a:extLst>
                    <a:ext uri="{9D8B030D-6E8A-4147-A177-3AD203B41FA5}">
                      <a16:colId xmlns:a16="http://schemas.microsoft.com/office/drawing/2014/main" val="578427820"/>
                    </a:ext>
                  </a:extLst>
                </a:gridCol>
                <a:gridCol w="1150062">
                  <a:extLst>
                    <a:ext uri="{9D8B030D-6E8A-4147-A177-3AD203B41FA5}">
                      <a16:colId xmlns:a16="http://schemas.microsoft.com/office/drawing/2014/main" val="4101936341"/>
                    </a:ext>
                  </a:extLst>
                </a:gridCol>
                <a:gridCol w="1372280">
                  <a:extLst>
                    <a:ext uri="{9D8B030D-6E8A-4147-A177-3AD203B41FA5}">
                      <a16:colId xmlns:a16="http://schemas.microsoft.com/office/drawing/2014/main" val="2566748747"/>
                    </a:ext>
                  </a:extLst>
                </a:gridCol>
                <a:gridCol w="1429177">
                  <a:extLst>
                    <a:ext uri="{9D8B030D-6E8A-4147-A177-3AD203B41FA5}">
                      <a16:colId xmlns:a16="http://schemas.microsoft.com/office/drawing/2014/main" val="1715573556"/>
                    </a:ext>
                  </a:extLst>
                </a:gridCol>
              </a:tblGrid>
              <a:tr h="7386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Salary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SalaryType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CurrencySymbol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ConvertedSalary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6442178"/>
                  </a:ext>
                </a:extLst>
              </a:tr>
              <a:tr h="3237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Monthly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KES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4930978"/>
                  </a:ext>
                </a:extLst>
              </a:tr>
              <a:tr h="3237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51000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Yearly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GBP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70841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797050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756831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855635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260000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Yearly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ZAR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21426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388797"/>
                  </a:ext>
                </a:extLst>
              </a:tr>
              <a:tr h="3237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GBP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41671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694779"/>
                  </a:ext>
                </a:extLst>
              </a:tr>
              <a:tr h="3237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Yearly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USD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120000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4767678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7799599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250000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Yearly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USD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250000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261705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0901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1656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63BA-0BA0-4629-9CB1-0920450F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T-Tests Results: Salary, Satisfaction, and Gender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243B8-3EA3-496D-BDFB-B30A82AB8B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54953" y="2725614"/>
            <a:ext cx="4454539" cy="3780693"/>
          </a:xfrm>
        </p:spPr>
        <p:txBody>
          <a:bodyPr/>
          <a:lstStyle/>
          <a:p>
            <a:r>
              <a:rPr lang="en-US" dirty="0"/>
              <a:t>US Bootcamp &amp; US Salary: </a:t>
            </a:r>
          </a:p>
          <a:p>
            <a:pPr lvl="1"/>
            <a:r>
              <a:rPr lang="en-US" dirty="0"/>
              <a:t>F Stat. = 0.12016845999418452</a:t>
            </a:r>
          </a:p>
          <a:p>
            <a:pPr lvl="1"/>
            <a:r>
              <a:rPr lang="en-US" dirty="0"/>
              <a:t>P-Value = 0.7288567106403009</a:t>
            </a:r>
          </a:p>
          <a:p>
            <a:endParaRPr lang="en-US" dirty="0"/>
          </a:p>
          <a:p>
            <a:r>
              <a:rPr lang="en-US" dirty="0"/>
              <a:t>US Salary &amp; US Career Satisfactions: </a:t>
            </a:r>
          </a:p>
          <a:p>
            <a:pPr lvl="1"/>
            <a:r>
              <a:rPr lang="en-US" dirty="0"/>
              <a:t>F Stat. = 50.259005007417045</a:t>
            </a:r>
          </a:p>
          <a:p>
            <a:pPr lvl="1"/>
            <a:r>
              <a:rPr lang="en-US" dirty="0"/>
              <a:t>P-Value = 9.055286781403873e-81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C8D82FD-A190-419D-A87A-6AB3E2F5A2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8712" y="2725614"/>
            <a:ext cx="4825159" cy="3780694"/>
          </a:xfrm>
        </p:spPr>
        <p:txBody>
          <a:bodyPr/>
          <a:lstStyle/>
          <a:p>
            <a:r>
              <a:rPr lang="en-US" dirty="0"/>
              <a:t>Gender &amp; US Salary: </a:t>
            </a:r>
          </a:p>
          <a:p>
            <a:pPr lvl="1"/>
            <a:r>
              <a:rPr lang="en-US" dirty="0"/>
              <a:t>F Stat. = 2.510064082033512</a:t>
            </a:r>
          </a:p>
          <a:p>
            <a:pPr lvl="1"/>
            <a:r>
              <a:rPr lang="en-US" dirty="0"/>
              <a:t>P-Value = 0.08129913256618808</a:t>
            </a:r>
          </a:p>
          <a:p>
            <a:pPr lvl="1"/>
            <a:endParaRPr lang="en-US" dirty="0"/>
          </a:p>
          <a:p>
            <a:r>
              <a:rPr lang="en-US" dirty="0"/>
              <a:t>Gender &amp; US Career Satisfaction: </a:t>
            </a:r>
          </a:p>
          <a:p>
            <a:pPr lvl="1"/>
            <a:r>
              <a:rPr lang="en-US" dirty="0"/>
              <a:t>F Stat. = 2.458735111052797</a:t>
            </a:r>
          </a:p>
          <a:p>
            <a:pPr lvl="1"/>
            <a:r>
              <a:rPr lang="en-US" dirty="0"/>
              <a:t>P-Value = 0.08557845414366759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061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B03BC-7848-4D83-AEAF-7428BF794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4251180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2C821-4029-3749-99F5-6B9713FF1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of Interest &amp; Hypothesis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18685-1159-2941-826D-7D933792F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656623"/>
          </a:xfrm>
        </p:spPr>
        <p:txBody>
          <a:bodyPr>
            <a:normAutofit/>
          </a:bodyPr>
          <a:lstStyle/>
          <a:p>
            <a:r>
              <a:rPr lang="en-US" dirty="0"/>
              <a:t>Being a part of the this community drove our curiosity to identify its makeup </a:t>
            </a:r>
          </a:p>
          <a:p>
            <a:endParaRPr lang="en-US" dirty="0"/>
          </a:p>
          <a:p>
            <a:r>
              <a:rPr lang="en-US" dirty="0"/>
              <a:t>Hypothesis: Young males make up the vast majority of the developer industry and earn more than other genders.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Questions asked:</a:t>
            </a:r>
          </a:p>
          <a:p>
            <a:pPr lvl="1"/>
            <a:r>
              <a:rPr lang="en-US" dirty="0"/>
              <a:t>What is their educational background? </a:t>
            </a:r>
          </a:p>
          <a:p>
            <a:pPr lvl="1"/>
            <a:r>
              <a:rPr lang="en-US" dirty="0"/>
              <a:t>Do they make earn more? </a:t>
            </a:r>
          </a:p>
          <a:p>
            <a:pPr lvl="1"/>
            <a:r>
              <a:rPr lang="en-US" dirty="0"/>
              <a:t>Are they more satisfied in their career choice?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276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D596-71E3-F245-88C3-1018A3A7A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What is Stack Overflow?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0472D-E28F-A842-AA8B-10C79C918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9803778" cy="32808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endParaRPr lang="en-US" sz="1500" dirty="0"/>
          </a:p>
          <a:p>
            <a:pPr>
              <a:lnSpc>
                <a:spcPct val="90000"/>
              </a:lnSpc>
            </a:pPr>
            <a:r>
              <a:rPr lang="en-US" dirty="0"/>
              <a:t>Stack Overflow is a site where students and professionals post questions and responses about programming. </a:t>
            </a:r>
          </a:p>
          <a:p>
            <a:pPr>
              <a:lnSpc>
                <a:spcPct val="90000"/>
              </a:lnSpc>
            </a:pPr>
            <a:r>
              <a:rPr lang="en-US" dirty="0"/>
              <a:t>Created in 2008 by Jeff Atwood and Joel Spolsky</a:t>
            </a:r>
          </a:p>
          <a:p>
            <a:pPr>
              <a:lnSpc>
                <a:spcPct val="90000"/>
              </a:lnSpc>
            </a:pPr>
            <a:r>
              <a:rPr lang="en-US" dirty="0"/>
              <a:t>Addresses a wide range of topics in computer programming</a:t>
            </a:r>
          </a:p>
          <a:p>
            <a:pPr>
              <a:lnSpc>
                <a:spcPct val="90000"/>
              </a:lnSpc>
            </a:pPr>
            <a:r>
              <a:rPr lang="en-US" dirty="0"/>
              <a:t>It’s also a platform that developers use to look for jobs</a:t>
            </a:r>
          </a:p>
          <a:p>
            <a:pPr>
              <a:lnSpc>
                <a:spcPct val="90000"/>
              </a:lnSpc>
            </a:pPr>
            <a:r>
              <a:rPr lang="en-US" dirty="0"/>
              <a:t>Data obtained from their in-house developer survey </a:t>
            </a:r>
          </a:p>
          <a:p>
            <a:pPr>
              <a:lnSpc>
                <a:spcPct val="90000"/>
              </a:lnSpc>
            </a:pPr>
            <a:r>
              <a:rPr lang="en-US" dirty="0"/>
              <a:t>Used Stack Overflow 2018 Developers Survey to analyze our hypothesis</a:t>
            </a:r>
          </a:p>
          <a:p>
            <a:pPr>
              <a:lnSpc>
                <a:spcPct val="90000"/>
              </a:lnSpc>
            </a:pPr>
            <a:endParaRPr lang="en-US" sz="1500" dirty="0"/>
          </a:p>
          <a:p>
            <a:pPr>
              <a:lnSpc>
                <a:spcPct val="90000"/>
              </a:lnSpc>
            </a:pPr>
            <a:endParaRPr lang="en-US" sz="1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B9CF27-5EC2-AB44-8990-D8570EBC9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8994" y="5531132"/>
            <a:ext cx="4437797" cy="108726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6960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C07E0-A07D-7F4A-8B6F-3A1B07810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>
                <a:solidFill>
                  <a:srgbClr val="EBEBEB"/>
                </a:solidFill>
              </a:rPr>
              <a:t>Survey Schema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C60B4A-3FE0-E44E-BEEE-659E5E6DF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305" y="467468"/>
            <a:ext cx="4913210" cy="590659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A304D-DECA-834C-855A-ED8A39FD7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Over 100,000 developers responded to the 30-minute survey in January 2018.</a:t>
            </a:r>
          </a:p>
          <a:p>
            <a:pPr>
              <a:lnSpc>
                <a:spcPct val="90000"/>
              </a:lnSpc>
            </a:pPr>
            <a:r>
              <a:rPr lang="en-US" dirty="0"/>
              <a:t>129 unique columns including 128 questions ranging from educational background to career and demographic questions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0809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92B2-0247-4398-90D8-4C2732D2A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&amp; Cleanup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DC8A-F617-4745-9082-A5EDE8CBE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933" y="2344366"/>
            <a:ext cx="10566876" cy="405643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We split the .csv file into several individual data frames such as Gender, Age, Education , Career Satisfaction, Salary, etc. </a:t>
            </a:r>
          </a:p>
          <a:p>
            <a:r>
              <a:rPr lang="en-US" dirty="0"/>
              <a:t>Multiple questions had select all that apply</a:t>
            </a:r>
          </a:p>
          <a:p>
            <a:pPr lvl="1"/>
            <a:r>
              <a:rPr lang="en-US" dirty="0"/>
              <a:t>Various methods were used to properly quantify the results</a:t>
            </a:r>
          </a:p>
          <a:p>
            <a:r>
              <a:rPr lang="en-US" dirty="0"/>
              <a:t>Some responses were shortened to properly fit in the visualizations</a:t>
            </a:r>
          </a:p>
          <a:p>
            <a:r>
              <a:rPr lang="en-US" dirty="0"/>
              <a:t>Converted Likert values and categorical responses into integers</a:t>
            </a:r>
          </a:p>
          <a:p>
            <a:r>
              <a:rPr lang="en-US" dirty="0"/>
              <a:t>Removed nulls and </a:t>
            </a:r>
            <a:r>
              <a:rPr lang="en-US" dirty="0" err="1"/>
              <a:t>Nas</a:t>
            </a:r>
            <a:endParaRPr lang="en-US" dirty="0"/>
          </a:p>
          <a:p>
            <a:r>
              <a:rPr lang="en-US" dirty="0"/>
              <a:t>Survey results were too large to upload. Git LFS was used to Upload to GitHub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461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DE52D-709E-4F8F-8396-2ED595F5C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/>
              <a:t>Data Exploration &amp; Cleanup Examples</a:t>
            </a: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2F8867F9-0FDF-D848-AFB5-20B9102C8A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30" t="54810" r="13602" b="9220"/>
          <a:stretch/>
        </p:blipFill>
        <p:spPr>
          <a:xfrm>
            <a:off x="2121953" y="2623174"/>
            <a:ext cx="7948094" cy="1780934"/>
          </a:xfrm>
          <a:prstGeom prst="roundRect">
            <a:avLst>
              <a:gd name="adj" fmla="val 1858"/>
            </a:avLst>
          </a:prstGeom>
          <a:ln>
            <a:solidFill>
              <a:schemeClr val="tx1"/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76E6B1-F835-334C-8793-AC19CB9CD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663" y="4770773"/>
            <a:ext cx="3425456" cy="175078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2163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79B83-C1B7-8E4B-A9C2-875DA194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5392" y="1033081"/>
            <a:ext cx="8761413" cy="706964"/>
          </a:xfrm>
        </p:spPr>
        <p:txBody>
          <a:bodyPr/>
          <a:lstStyle/>
          <a:p>
            <a:pPr algn="ctr"/>
            <a:r>
              <a:rPr lang="en-US" dirty="0"/>
              <a:t>Gender &amp; 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9A1C088-67D9-5D4F-8342-D2E8492987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6153" y="2398123"/>
            <a:ext cx="4039938" cy="21289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8BC3B4-5DD8-C046-A1F7-381C5BAC9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090" y="4941052"/>
            <a:ext cx="3626063" cy="120607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F3C364AA-DBA6-FE40-ADBF-B31B085DC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5910" y="2362251"/>
            <a:ext cx="3271194" cy="277996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573757E-20A5-3A4A-AB9F-BC14FE944C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5611" y="4989940"/>
            <a:ext cx="3271194" cy="169630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1450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9D4648-22C2-4F1F-86DA-9CBCF1F33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38" y="864792"/>
            <a:ext cx="5753777" cy="245947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B75C0C0-B567-4A72-9F86-6604B0A0C895}"/>
              </a:ext>
            </a:extLst>
          </p:cNvPr>
          <p:cNvSpPr txBox="1">
            <a:spLocks/>
          </p:cNvSpPr>
          <p:nvPr/>
        </p:nvSpPr>
        <p:spPr>
          <a:xfrm>
            <a:off x="522051" y="202660"/>
            <a:ext cx="3861881" cy="815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Female Developers</a:t>
            </a:r>
          </a:p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B6A452D-BD78-4217-BD80-A564C68EF8AC}"/>
              </a:ext>
            </a:extLst>
          </p:cNvPr>
          <p:cNvSpPr txBox="1">
            <a:spLocks/>
          </p:cNvSpPr>
          <p:nvPr/>
        </p:nvSpPr>
        <p:spPr>
          <a:xfrm>
            <a:off x="522050" y="3346482"/>
            <a:ext cx="3861881" cy="617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Other Developers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7CB153-6DFF-4B48-8AEF-0844767E9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299" y="3986401"/>
            <a:ext cx="5575453" cy="2486069"/>
          </a:xfrm>
          <a:prstGeom prst="rect">
            <a:avLst/>
          </a:prstGeom>
        </p:spPr>
      </p:pic>
      <p:pic>
        <p:nvPicPr>
          <p:cNvPr id="15" name="Content Placeholder 19">
            <a:extLst>
              <a:ext uri="{FF2B5EF4-FFF2-40B4-BE49-F238E27FC236}">
                <a16:creationId xmlns:a16="http://schemas.microsoft.com/office/drawing/2014/main" id="{A1696696-12B8-5843-8541-542B4B68EA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1061" y="693403"/>
            <a:ext cx="6158802" cy="280225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E2C7C64-B787-B146-BB61-A700DD846950}"/>
              </a:ext>
            </a:extLst>
          </p:cNvPr>
          <p:cNvSpPr txBox="1">
            <a:spLocks/>
          </p:cNvSpPr>
          <p:nvPr/>
        </p:nvSpPr>
        <p:spPr>
          <a:xfrm>
            <a:off x="5855915" y="202660"/>
            <a:ext cx="3861881" cy="815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Male Developers</a:t>
            </a:r>
          </a:p>
          <a:p>
            <a:endParaRPr lang="en-US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885DDC8-8C03-5B47-9FA0-E24810C30B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853976"/>
              </p:ext>
            </p:extLst>
          </p:nvPr>
        </p:nvGraphicFramePr>
        <p:xfrm>
          <a:off x="5931059" y="3796713"/>
          <a:ext cx="6158802" cy="2929402"/>
        </p:xfrm>
        <a:graphic>
          <a:graphicData uri="http://schemas.openxmlformats.org/drawingml/2006/table">
            <a:tbl>
              <a:tblPr/>
              <a:tblGrid>
                <a:gridCol w="1973208">
                  <a:extLst>
                    <a:ext uri="{9D8B030D-6E8A-4147-A177-3AD203B41FA5}">
                      <a16:colId xmlns:a16="http://schemas.microsoft.com/office/drawing/2014/main" val="1099725174"/>
                    </a:ext>
                  </a:extLst>
                </a:gridCol>
                <a:gridCol w="1893483">
                  <a:extLst>
                    <a:ext uri="{9D8B030D-6E8A-4147-A177-3AD203B41FA5}">
                      <a16:colId xmlns:a16="http://schemas.microsoft.com/office/drawing/2014/main" val="1979484479"/>
                    </a:ext>
                  </a:extLst>
                </a:gridCol>
                <a:gridCol w="1255678">
                  <a:extLst>
                    <a:ext uri="{9D8B030D-6E8A-4147-A177-3AD203B41FA5}">
                      <a16:colId xmlns:a16="http://schemas.microsoft.com/office/drawing/2014/main" val="499105501"/>
                    </a:ext>
                  </a:extLst>
                </a:gridCol>
                <a:gridCol w="1036433">
                  <a:extLst>
                    <a:ext uri="{9D8B030D-6E8A-4147-A177-3AD203B41FA5}">
                      <a16:colId xmlns:a16="http://schemas.microsoft.com/office/drawing/2014/main" val="3673190627"/>
                    </a:ext>
                  </a:extLst>
                </a:gridCol>
              </a:tblGrid>
              <a:tr h="12256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Country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Number Of Responders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Longitude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Latitude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0743958"/>
                  </a:ext>
                </a:extLst>
              </a:tr>
              <a:tr h="39222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United States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15339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-95.7129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37.0902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167201"/>
                  </a:ext>
                </a:extLst>
              </a:tr>
              <a:tr h="3064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India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6434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78.9629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20.5937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062674"/>
                  </a:ext>
                </a:extLst>
              </a:tr>
              <a:tr h="39222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United Kingdom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4549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-3.43597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55.3781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8843244"/>
                  </a:ext>
                </a:extLst>
              </a:tr>
              <a:tr h="3064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Germany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4404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10.4515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51.1657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2209936"/>
                  </a:ext>
                </a:extLst>
              </a:tr>
              <a:tr h="3064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Canada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2423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-106.347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56.1304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89599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428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E1C6A-B310-A148-955B-80081E0A3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US" dirty="0"/>
              <a:t>Formal Education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46F9DD-50D2-C740-93C4-C6E9A811BB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10" y="2468032"/>
            <a:ext cx="5124450" cy="3416300"/>
          </a:xfrm>
        </p:spPr>
      </p:pic>
      <p:sp>
        <p:nvSpPr>
          <p:cNvPr id="12" name="Rectangle 2">
            <a:extLst>
              <a:ext uri="{FF2B5EF4-FFF2-40B4-BE49-F238E27FC236}">
                <a16:creationId xmlns:a16="http://schemas.microsoft.com/office/drawing/2014/main" id="{D0077422-0CBD-324B-A199-BBFDE2CCF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649" y="2166897"/>
            <a:ext cx="1471248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C6F0A5-FEDD-934B-84A7-6A952C9ED07D}"/>
              </a:ext>
            </a:extLst>
          </p:cNvPr>
          <p:cNvSpPr txBox="1"/>
          <p:nvPr/>
        </p:nvSpPr>
        <p:spPr>
          <a:xfrm>
            <a:off x="2356618" y="5884332"/>
            <a:ext cx="3172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-US" sz="1200" dirty="0"/>
            </a:br>
            <a:r>
              <a:rPr lang="en-US" sz="1200" dirty="0"/>
              <a:t>Total Formal Education responses: 94703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A85B5371-D351-A14E-8DDB-73273199CA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264486"/>
              </p:ext>
            </p:extLst>
          </p:nvPr>
        </p:nvGraphicFramePr>
        <p:xfrm>
          <a:off x="6317148" y="2698865"/>
          <a:ext cx="3599219" cy="3416299"/>
        </p:xfrm>
        <a:graphic>
          <a:graphicData uri="http://schemas.openxmlformats.org/drawingml/2006/table">
            <a:tbl>
              <a:tblPr/>
              <a:tblGrid>
                <a:gridCol w="1077108">
                  <a:extLst>
                    <a:ext uri="{9D8B030D-6E8A-4147-A177-3AD203B41FA5}">
                      <a16:colId xmlns:a16="http://schemas.microsoft.com/office/drawing/2014/main" val="2779127959"/>
                    </a:ext>
                  </a:extLst>
                </a:gridCol>
                <a:gridCol w="1077108">
                  <a:extLst>
                    <a:ext uri="{9D8B030D-6E8A-4147-A177-3AD203B41FA5}">
                      <a16:colId xmlns:a16="http://schemas.microsoft.com/office/drawing/2014/main" val="1295798066"/>
                    </a:ext>
                  </a:extLst>
                </a:gridCol>
                <a:gridCol w="1445003">
                  <a:extLst>
                    <a:ext uri="{9D8B030D-6E8A-4147-A177-3AD203B41FA5}">
                      <a16:colId xmlns:a16="http://schemas.microsoft.com/office/drawing/2014/main" val="4093111626"/>
                    </a:ext>
                  </a:extLst>
                </a:gridCol>
              </a:tblGrid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Labels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Values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>
                          <a:effectLst/>
                        </a:rPr>
                        <a:t>% of Respondents</a:t>
                      </a:r>
                    </a:p>
                    <a:p>
                      <a:endParaRPr lang="en-US" sz="800" dirty="0"/>
                    </a:p>
                  </a:txBody>
                  <a:tcPr marL="42527" marR="42527" marT="21263" marB="2126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5958229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Bachelor’s Degree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43659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46.10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4177728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Master's Degree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21396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22.59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0970627"/>
                  </a:ext>
                </a:extLst>
              </a:tr>
              <a:tr h="4181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Some College/University Study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11710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12.36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202154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Secondary School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8951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9.45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4432031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Associate Degree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2970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3.14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3816139"/>
                  </a:ext>
                </a:extLst>
              </a:tr>
              <a:tr h="4181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Other Doctoral Degree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2214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2.34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937472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Elementary school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1656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1.75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4281501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Professional Degree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1447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1.53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766431"/>
                  </a:ext>
                </a:extLst>
              </a:tr>
              <a:tr h="5457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Never Completed Any Formal Education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700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0.7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5471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85476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781</Words>
  <Application>Microsoft Macintosh PowerPoint</Application>
  <PresentationFormat>Widescreen</PresentationFormat>
  <Paragraphs>291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Wingdings 3</vt:lpstr>
      <vt:lpstr>Ion Boardroom</vt:lpstr>
      <vt:lpstr>Stack Overflow 2018 Developer Survey Analysis</vt:lpstr>
      <vt:lpstr>Questions of Interest &amp; Hypothesis </vt:lpstr>
      <vt:lpstr>What is Stack Overflow?</vt:lpstr>
      <vt:lpstr>Survey Schema</vt:lpstr>
      <vt:lpstr>Data Exploration &amp; Cleanup</vt:lpstr>
      <vt:lpstr>Data Exploration &amp; Cleanup Examples</vt:lpstr>
      <vt:lpstr>Gender &amp; Age</vt:lpstr>
      <vt:lpstr>PowerPoint Presentation</vt:lpstr>
      <vt:lpstr>Formal Education</vt:lpstr>
      <vt:lpstr>Undergraduate Majors</vt:lpstr>
      <vt:lpstr>Additional Education</vt:lpstr>
      <vt:lpstr>Employment After Bootcamp</vt:lpstr>
      <vt:lpstr>Career Satisfaction</vt:lpstr>
      <vt:lpstr>US vs. Non-US Salary</vt:lpstr>
      <vt:lpstr>US vs. Non-US Salary T-Test</vt:lpstr>
      <vt:lpstr>T-Tests Results: Salary, Satisfaction, and Gender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Stack Overflow 2018 Developer Survey Analysis</dc:title>
  <dc:creator>Marylu Granja</dc:creator>
  <cp:lastModifiedBy>Marylu Granja</cp:lastModifiedBy>
  <cp:revision>28</cp:revision>
  <dcterms:created xsi:type="dcterms:W3CDTF">2019-07-06T03:11:26Z</dcterms:created>
  <dcterms:modified xsi:type="dcterms:W3CDTF">2019-07-06T06:44:58Z</dcterms:modified>
</cp:coreProperties>
</file>